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Agbalumo" panose="020B0604020202020204" charset="0"/>
      <p:regular r:id="rId5"/>
    </p:embeddedFont>
    <p:embeddedFont>
      <p:font typeface="Archivo Black" panose="020B0604020202020204" charset="0"/>
      <p:regular r:id="rId6"/>
    </p:embeddedFont>
    <p:embeddedFont>
      <p:font typeface="Times New Roman Bold" panose="02020803070505020304" pitchFamily="18" charset="0"/>
      <p:regular r:id="rId7"/>
      <p:bold r:id="rId8"/>
    </p:embeddedFont>
    <p:embeddedFont>
      <p:font typeface="Times New Roman MT" panose="020B0604020202020204" charset="0"/>
      <p:regular r:id="rId9"/>
    </p:embeddedFont>
    <p:embeddedFont>
      <p:font typeface="Times New Roman MT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8288000" cy="3241876"/>
            <a:chOff x="0" y="0"/>
            <a:chExt cx="6554006" cy="12027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4006" cy="1202778"/>
            </a:xfrm>
            <a:custGeom>
              <a:avLst/>
              <a:gdLst/>
              <a:ahLst/>
              <a:cxnLst/>
              <a:rect l="l" t="t" r="r" b="b"/>
              <a:pathLst>
                <a:path w="6554006" h="1202778">
                  <a:moveTo>
                    <a:pt x="0" y="0"/>
                  </a:moveTo>
                  <a:lnTo>
                    <a:pt x="6554006" y="0"/>
                  </a:lnTo>
                  <a:lnTo>
                    <a:pt x="6554006" y="1202778"/>
                  </a:lnTo>
                  <a:lnTo>
                    <a:pt x="0" y="1202778"/>
                  </a:lnTo>
                  <a:close/>
                </a:path>
              </a:pathLst>
            </a:custGeom>
            <a:gradFill rotWithShape="1">
              <a:gsLst>
                <a:gs pos="0">
                  <a:srgbClr val="0B6089">
                    <a:alpha val="100000"/>
                  </a:srgbClr>
                </a:gs>
                <a:gs pos="100000">
                  <a:srgbClr val="01A7D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554006" cy="1231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9449" y="219721"/>
            <a:ext cx="2151508" cy="2151508"/>
          </a:xfrm>
          <a:custGeom>
            <a:avLst/>
            <a:gdLst/>
            <a:ahLst/>
            <a:cxnLst/>
            <a:rect l="l" t="t" r="r" b="b"/>
            <a:pathLst>
              <a:path w="2151508" h="2151508">
                <a:moveTo>
                  <a:pt x="0" y="0"/>
                </a:moveTo>
                <a:lnTo>
                  <a:pt x="2151508" y="0"/>
                </a:lnTo>
                <a:lnTo>
                  <a:pt x="2151508" y="2151508"/>
                </a:lnTo>
                <a:lnTo>
                  <a:pt x="0" y="21515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16043818" y="337056"/>
            <a:ext cx="2034174" cy="2034174"/>
          </a:xfrm>
          <a:custGeom>
            <a:avLst/>
            <a:gdLst/>
            <a:ahLst/>
            <a:cxnLst/>
            <a:rect l="l" t="t" r="r" b="b"/>
            <a:pathLst>
              <a:path w="2034174" h="2034174">
                <a:moveTo>
                  <a:pt x="0" y="0"/>
                </a:moveTo>
                <a:lnTo>
                  <a:pt x="2034174" y="0"/>
                </a:lnTo>
                <a:lnTo>
                  <a:pt x="2034174" y="2034173"/>
                </a:lnTo>
                <a:lnTo>
                  <a:pt x="0" y="20341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7" name="Group 7"/>
          <p:cNvGrpSpPr/>
          <p:nvPr/>
        </p:nvGrpSpPr>
        <p:grpSpPr>
          <a:xfrm>
            <a:off x="0" y="9599931"/>
            <a:ext cx="18288000" cy="687069"/>
            <a:chOff x="0" y="0"/>
            <a:chExt cx="2854277" cy="1072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54277" cy="107234"/>
            </a:xfrm>
            <a:custGeom>
              <a:avLst/>
              <a:gdLst/>
              <a:ahLst/>
              <a:cxnLst/>
              <a:rect l="l" t="t" r="r" b="b"/>
              <a:pathLst>
                <a:path w="2854277" h="107234">
                  <a:moveTo>
                    <a:pt x="0" y="0"/>
                  </a:moveTo>
                  <a:lnTo>
                    <a:pt x="2854277" y="0"/>
                  </a:lnTo>
                  <a:lnTo>
                    <a:pt x="2854277" y="107234"/>
                  </a:lnTo>
                  <a:lnTo>
                    <a:pt x="0" y="107234"/>
                  </a:lnTo>
                  <a:close/>
                </a:path>
              </a:pathLst>
            </a:custGeom>
            <a:gradFill rotWithShape="1">
              <a:gsLst>
                <a:gs pos="0">
                  <a:srgbClr val="0B6089">
                    <a:alpha val="100000"/>
                  </a:srgbClr>
                </a:gs>
                <a:gs pos="100000">
                  <a:srgbClr val="01A7D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854277" cy="164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ICCT-SD 2026 @ GNDEC                                                                                                                                                                                                        Paper ID: XXXXX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19354" y="3286372"/>
            <a:ext cx="17049292" cy="200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3999" dirty="0">
                <a:solidFill>
                  <a:srgbClr val="FF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Intelligent Computational and Communication Technologies </a:t>
            </a:r>
          </a:p>
          <a:p>
            <a:pPr algn="ctr">
              <a:lnSpc>
                <a:spcPts val="5500"/>
              </a:lnSpc>
            </a:pPr>
            <a:r>
              <a:rPr lang="en-US" sz="3999" dirty="0">
                <a:solidFill>
                  <a:srgbClr val="FF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for Sustainable Development (ICCT-SD 2026)</a:t>
            </a:r>
          </a:p>
          <a:p>
            <a:pPr algn="ctr">
              <a:lnSpc>
                <a:spcPts val="5100"/>
              </a:lnSpc>
            </a:pPr>
            <a:r>
              <a:rPr lang="en-US" sz="3000" i="1" dirty="0">
                <a:gradFill>
                  <a:gsLst>
                    <a:gs pos="0">
                      <a:srgbClr val="0B6089">
                        <a:alpha val="100000"/>
                      </a:srgbClr>
                    </a:gs>
                    <a:gs pos="100000">
                      <a:srgbClr val="01A7D4">
                        <a:alpha val="100000"/>
                      </a:srgbClr>
                    </a:gs>
                  </a:gsLst>
                  <a:lin ang="0"/>
                </a:gradFill>
                <a:latin typeface="Archivo Black"/>
                <a:ea typeface="Archivo Black"/>
                <a:cs typeface="Archivo Black"/>
                <a:sym typeface="Archivo Black"/>
              </a:rPr>
              <a:t>1st –3rd April, 2026 (Hybrid Mode)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10957" y="57796"/>
            <a:ext cx="14239844" cy="1746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4"/>
              </a:lnSpc>
            </a:pPr>
            <a:r>
              <a:rPr lang="en-US" sz="3000" b="1">
                <a:solidFill>
                  <a:srgbClr val="FFFFFF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 Guru Nanak Dev Engineering College (GNDEC), Ludhiana</a:t>
            </a:r>
          </a:p>
          <a:p>
            <a:pPr algn="ctr">
              <a:lnSpc>
                <a:spcPts val="4614"/>
              </a:lnSpc>
            </a:pPr>
            <a:r>
              <a:rPr lang="en-US" sz="3000">
                <a:solidFill>
                  <a:srgbClr val="FFFFFF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in collaboration with</a:t>
            </a:r>
          </a:p>
          <a:p>
            <a:pPr algn="ctr">
              <a:lnSpc>
                <a:spcPts val="4182"/>
              </a:lnSpc>
            </a:pPr>
            <a:r>
              <a:rPr lang="en-US" sz="3000" b="1">
                <a:solidFill>
                  <a:srgbClr val="FFFFFF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National Institute of Technology (NIT), Delhi</a:t>
            </a:r>
            <a:r>
              <a:rPr lang="en-US" sz="3000">
                <a:solidFill>
                  <a:srgbClr val="FFFFFF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44093" y="1975180"/>
            <a:ext cx="12199813" cy="83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7"/>
              </a:lnSpc>
            </a:pPr>
            <a:r>
              <a:rPr lang="en-US" sz="2199" dirty="0">
                <a:solidFill>
                  <a:srgbClr val="FFFFFF"/>
                </a:solidFill>
                <a:latin typeface="Agbalumo"/>
                <a:ea typeface="Agbalumo"/>
                <a:cs typeface="Agbalumo"/>
                <a:sym typeface="Agbalumo"/>
              </a:rPr>
              <a:t>Celebrating 70th Year of Excellence - Guru Nanak Dev Engineering College </a:t>
            </a:r>
          </a:p>
          <a:p>
            <a:pPr algn="ctr">
              <a:lnSpc>
                <a:spcPts val="2177"/>
              </a:lnSpc>
            </a:pPr>
            <a:r>
              <a:rPr lang="en-US" sz="2199" dirty="0">
                <a:solidFill>
                  <a:srgbClr val="FFFFFF"/>
                </a:solidFill>
                <a:latin typeface="Agbalumo"/>
                <a:ea typeface="Agbalumo"/>
                <a:cs typeface="Agbalumo"/>
                <a:sym typeface="Agbalumo"/>
              </a:rPr>
              <a:t>and</a:t>
            </a:r>
          </a:p>
          <a:p>
            <a:pPr algn="ctr">
              <a:lnSpc>
                <a:spcPts val="2177"/>
              </a:lnSpc>
            </a:pPr>
            <a:r>
              <a:rPr lang="en-US" sz="2199" dirty="0">
                <a:solidFill>
                  <a:srgbClr val="FFFFFF"/>
                </a:solidFill>
                <a:latin typeface="Agbalumo"/>
                <a:ea typeface="Agbalumo"/>
                <a:cs typeface="Agbalumo"/>
                <a:sym typeface="Agbalumo"/>
              </a:rPr>
              <a:t>Silver Jubilee- 1st Batch (1997-2001) of Department of Computer Science and Engineering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62499" y="5691323"/>
            <a:ext cx="8763000" cy="3800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[Paper Title: XXXX ]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[Author’s: (XXXX, XXXX, XXXX)]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[Paper ID:XXX]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[Session ID: XX]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[Presented by: XXXX]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[Name of College/Organization: XXXX]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664761"/>
            <a:chOff x="0" y="0"/>
            <a:chExt cx="6554006" cy="59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4006" cy="596613"/>
            </a:xfrm>
            <a:custGeom>
              <a:avLst/>
              <a:gdLst/>
              <a:ahLst/>
              <a:cxnLst/>
              <a:rect l="l" t="t" r="r" b="b"/>
              <a:pathLst>
                <a:path w="6554006" h="596613">
                  <a:moveTo>
                    <a:pt x="0" y="0"/>
                  </a:moveTo>
                  <a:lnTo>
                    <a:pt x="6554006" y="0"/>
                  </a:lnTo>
                  <a:lnTo>
                    <a:pt x="6554006" y="596613"/>
                  </a:lnTo>
                  <a:lnTo>
                    <a:pt x="0" y="596613"/>
                  </a:lnTo>
                  <a:close/>
                </a:path>
              </a:pathLst>
            </a:custGeom>
            <a:gradFill rotWithShape="1">
              <a:gsLst>
                <a:gs pos="0">
                  <a:srgbClr val="0B6089">
                    <a:alpha val="100000"/>
                  </a:srgbClr>
                </a:gs>
                <a:gs pos="100000">
                  <a:srgbClr val="01A7D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6554006" cy="749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400"/>
                </a:lnSpc>
              </a:pPr>
              <a:r>
                <a:rPr lang="en-US" sz="6000" b="1" dirty="0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Table of Contents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599931"/>
            <a:ext cx="18288000" cy="687069"/>
            <a:chOff x="0" y="0"/>
            <a:chExt cx="2854277" cy="1072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54277" cy="107234"/>
            </a:xfrm>
            <a:custGeom>
              <a:avLst/>
              <a:gdLst/>
              <a:ahLst/>
              <a:cxnLst/>
              <a:rect l="l" t="t" r="r" b="b"/>
              <a:pathLst>
                <a:path w="2854277" h="107234">
                  <a:moveTo>
                    <a:pt x="0" y="0"/>
                  </a:moveTo>
                  <a:lnTo>
                    <a:pt x="2854277" y="0"/>
                  </a:lnTo>
                  <a:lnTo>
                    <a:pt x="2854277" y="107234"/>
                  </a:lnTo>
                  <a:lnTo>
                    <a:pt x="0" y="107234"/>
                  </a:lnTo>
                  <a:close/>
                </a:path>
              </a:pathLst>
            </a:custGeom>
            <a:gradFill rotWithShape="1">
              <a:gsLst>
                <a:gs pos="0">
                  <a:srgbClr val="0B6089">
                    <a:alpha val="100000"/>
                  </a:srgbClr>
                </a:gs>
                <a:gs pos="100000">
                  <a:srgbClr val="01A7D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854277" cy="164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ICCT-SD 2026 @ GNDEC                                                                                                                                                                                                        Paper ID: XXXXX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47322" y="2800967"/>
            <a:ext cx="7467186" cy="5557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0501" lvl="1" indent="-425251" algn="l">
              <a:lnSpc>
                <a:spcPts val="5515"/>
              </a:lnSpc>
              <a:buFont typeface="Arial"/>
              <a:buChar char="•"/>
            </a:pPr>
            <a:r>
              <a:rPr lang="en-US" sz="3939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Introduction</a:t>
            </a:r>
          </a:p>
          <a:p>
            <a:pPr marL="850501" lvl="1" indent="-425251" algn="l">
              <a:lnSpc>
                <a:spcPts val="5515"/>
              </a:lnSpc>
              <a:buFont typeface="Arial"/>
              <a:buChar char="•"/>
            </a:pPr>
            <a:r>
              <a:rPr lang="en-US" sz="3939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Motivation/Problem Statement</a:t>
            </a:r>
          </a:p>
          <a:p>
            <a:pPr marL="850501" lvl="1" indent="-425251" algn="l">
              <a:lnSpc>
                <a:spcPts val="5515"/>
              </a:lnSpc>
              <a:buFont typeface="Arial"/>
              <a:buChar char="•"/>
            </a:pPr>
            <a:r>
              <a:rPr lang="en-US" sz="3939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Literature Review</a:t>
            </a:r>
          </a:p>
          <a:p>
            <a:pPr marL="850501" lvl="1" indent="-425251" algn="l">
              <a:lnSpc>
                <a:spcPts val="5515"/>
              </a:lnSpc>
              <a:buFont typeface="Arial"/>
              <a:buChar char="•"/>
            </a:pPr>
            <a:r>
              <a:rPr lang="en-US" sz="3939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Objective</a:t>
            </a:r>
          </a:p>
          <a:p>
            <a:pPr marL="850501" lvl="1" indent="-425251" algn="l">
              <a:lnSpc>
                <a:spcPts val="5515"/>
              </a:lnSpc>
              <a:buFont typeface="Arial"/>
              <a:buChar char="•"/>
            </a:pPr>
            <a:r>
              <a:rPr lang="en-US" sz="3939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Proposed Methodology</a:t>
            </a:r>
          </a:p>
          <a:p>
            <a:pPr marL="850501" lvl="1" indent="-425251" algn="l">
              <a:lnSpc>
                <a:spcPts val="5515"/>
              </a:lnSpc>
              <a:buFont typeface="Arial"/>
              <a:buChar char="•"/>
            </a:pPr>
            <a:r>
              <a:rPr lang="en-US" sz="3939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Results and Discussion</a:t>
            </a:r>
          </a:p>
          <a:p>
            <a:pPr marL="850501" lvl="1" indent="-425251" algn="l">
              <a:lnSpc>
                <a:spcPts val="5515"/>
              </a:lnSpc>
              <a:buFont typeface="Arial"/>
              <a:buChar char="•"/>
            </a:pPr>
            <a:r>
              <a:rPr lang="en-US" sz="3939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Conclusion and Future Work</a:t>
            </a:r>
          </a:p>
          <a:p>
            <a:pPr marL="850501" lvl="1" indent="-425251" algn="l">
              <a:lnSpc>
                <a:spcPts val="5515"/>
              </a:lnSpc>
              <a:buFont typeface="Arial"/>
              <a:buChar char="•"/>
            </a:pPr>
            <a:r>
              <a:rPr lang="en-US" sz="3939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References </a:t>
            </a:r>
          </a:p>
        </p:txBody>
      </p:sp>
      <p:sp>
        <p:nvSpPr>
          <p:cNvPr id="9" name="Freeform 9"/>
          <p:cNvSpPr/>
          <p:nvPr/>
        </p:nvSpPr>
        <p:spPr>
          <a:xfrm>
            <a:off x="304815" y="108495"/>
            <a:ext cx="1447771" cy="1447771"/>
          </a:xfrm>
          <a:custGeom>
            <a:avLst/>
            <a:gdLst/>
            <a:ahLst/>
            <a:cxnLst/>
            <a:rect l="l" t="t" r="r" b="b"/>
            <a:pathLst>
              <a:path w="1447771" h="1447771">
                <a:moveTo>
                  <a:pt x="0" y="0"/>
                </a:moveTo>
                <a:lnTo>
                  <a:pt x="1447770" y="0"/>
                </a:lnTo>
                <a:lnTo>
                  <a:pt x="1447770" y="1447771"/>
                </a:lnTo>
                <a:lnTo>
                  <a:pt x="0" y="1447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Freeform 10"/>
          <p:cNvSpPr/>
          <p:nvPr/>
        </p:nvSpPr>
        <p:spPr>
          <a:xfrm>
            <a:off x="16649695" y="222775"/>
            <a:ext cx="1219210" cy="1219210"/>
          </a:xfrm>
          <a:custGeom>
            <a:avLst/>
            <a:gdLst/>
            <a:ahLst/>
            <a:cxnLst/>
            <a:rect l="l" t="t" r="r" b="b"/>
            <a:pathLst>
              <a:path w="1219210" h="1219210">
                <a:moveTo>
                  <a:pt x="0" y="0"/>
                </a:moveTo>
                <a:lnTo>
                  <a:pt x="1219210" y="0"/>
                </a:lnTo>
                <a:lnTo>
                  <a:pt x="1219210" y="1219211"/>
                </a:lnTo>
                <a:lnTo>
                  <a:pt x="0" y="12192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664761"/>
            <a:chOff x="0" y="0"/>
            <a:chExt cx="6554006" cy="59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4006" cy="596613"/>
            </a:xfrm>
            <a:custGeom>
              <a:avLst/>
              <a:gdLst/>
              <a:ahLst/>
              <a:cxnLst/>
              <a:rect l="l" t="t" r="r" b="b"/>
              <a:pathLst>
                <a:path w="6554006" h="596613">
                  <a:moveTo>
                    <a:pt x="0" y="0"/>
                  </a:moveTo>
                  <a:lnTo>
                    <a:pt x="6554006" y="0"/>
                  </a:lnTo>
                  <a:lnTo>
                    <a:pt x="6554006" y="596613"/>
                  </a:lnTo>
                  <a:lnTo>
                    <a:pt x="0" y="596613"/>
                  </a:lnTo>
                  <a:close/>
                </a:path>
              </a:pathLst>
            </a:custGeom>
            <a:gradFill rotWithShape="1">
              <a:gsLst>
                <a:gs pos="0">
                  <a:srgbClr val="0B6089">
                    <a:alpha val="100000"/>
                  </a:srgbClr>
                </a:gs>
                <a:gs pos="100000">
                  <a:srgbClr val="01A7D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6554006" cy="749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400"/>
                </a:lnSpc>
              </a:pPr>
              <a:r>
                <a:rPr lang="en-US" sz="6000" b="1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Introduction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599931"/>
            <a:ext cx="18288000" cy="687069"/>
            <a:chOff x="0" y="0"/>
            <a:chExt cx="2854277" cy="1072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54277" cy="107234"/>
            </a:xfrm>
            <a:custGeom>
              <a:avLst/>
              <a:gdLst/>
              <a:ahLst/>
              <a:cxnLst/>
              <a:rect l="l" t="t" r="r" b="b"/>
              <a:pathLst>
                <a:path w="2854277" h="107234">
                  <a:moveTo>
                    <a:pt x="0" y="0"/>
                  </a:moveTo>
                  <a:lnTo>
                    <a:pt x="2854277" y="0"/>
                  </a:lnTo>
                  <a:lnTo>
                    <a:pt x="2854277" y="107234"/>
                  </a:lnTo>
                  <a:lnTo>
                    <a:pt x="0" y="107234"/>
                  </a:lnTo>
                  <a:close/>
                </a:path>
              </a:pathLst>
            </a:custGeom>
            <a:gradFill rotWithShape="1">
              <a:gsLst>
                <a:gs pos="0">
                  <a:srgbClr val="0B6089">
                    <a:alpha val="100000"/>
                  </a:srgbClr>
                </a:gs>
                <a:gs pos="100000">
                  <a:srgbClr val="01A7D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854277" cy="164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ICCT-SD 2026 @ GNDEC                                                                                                                                                                                                        Paper ID: XXXXX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304815" y="108495"/>
            <a:ext cx="1447771" cy="1447771"/>
          </a:xfrm>
          <a:custGeom>
            <a:avLst/>
            <a:gdLst/>
            <a:ahLst/>
            <a:cxnLst/>
            <a:rect l="l" t="t" r="r" b="b"/>
            <a:pathLst>
              <a:path w="1447771" h="1447771">
                <a:moveTo>
                  <a:pt x="0" y="0"/>
                </a:moveTo>
                <a:lnTo>
                  <a:pt x="1447770" y="0"/>
                </a:lnTo>
                <a:lnTo>
                  <a:pt x="1447770" y="1447771"/>
                </a:lnTo>
                <a:lnTo>
                  <a:pt x="0" y="1447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/>
          <p:cNvSpPr/>
          <p:nvPr/>
        </p:nvSpPr>
        <p:spPr>
          <a:xfrm>
            <a:off x="16649695" y="222775"/>
            <a:ext cx="1219210" cy="1219210"/>
          </a:xfrm>
          <a:custGeom>
            <a:avLst/>
            <a:gdLst/>
            <a:ahLst/>
            <a:cxnLst/>
            <a:rect l="l" t="t" r="r" b="b"/>
            <a:pathLst>
              <a:path w="1219210" h="1219210">
                <a:moveTo>
                  <a:pt x="0" y="0"/>
                </a:moveTo>
                <a:lnTo>
                  <a:pt x="1219210" y="0"/>
                </a:lnTo>
                <a:lnTo>
                  <a:pt x="1219210" y="1219211"/>
                </a:lnTo>
                <a:lnTo>
                  <a:pt x="0" y="12192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158</Words>
  <Application>Microsoft Office PowerPoint</Application>
  <PresentationFormat>Custom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Times New Roman MT Bold</vt:lpstr>
      <vt:lpstr>Arial</vt:lpstr>
      <vt:lpstr>Calibri</vt:lpstr>
      <vt:lpstr>Times New Roman MT</vt:lpstr>
      <vt:lpstr>Agbalumo</vt:lpstr>
      <vt:lpstr>Times New Roman Bold</vt:lpstr>
      <vt:lpstr>Archivo Black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Format</dc:title>
  <cp:lastModifiedBy>Acer 1</cp:lastModifiedBy>
  <cp:revision>3</cp:revision>
  <dcterms:created xsi:type="dcterms:W3CDTF">2006-08-16T00:00:00Z</dcterms:created>
  <dcterms:modified xsi:type="dcterms:W3CDTF">2026-03-17T05:54:41Z</dcterms:modified>
  <dc:identifier>DAHEGJLISH8</dc:identifier>
</cp:coreProperties>
</file>